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0" r:id="rId2"/>
    <p:sldId id="312" r:id="rId3"/>
    <p:sldId id="301" r:id="rId4"/>
    <p:sldId id="297" r:id="rId5"/>
    <p:sldId id="311" r:id="rId6"/>
    <p:sldId id="303" r:id="rId7"/>
    <p:sldId id="305" r:id="rId8"/>
    <p:sldId id="31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6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E7F457-1E79-458B-A5CD-4F6880FE7312}" type="datetimeFigureOut">
              <a:rPr lang="pl-PL" smtClean="0"/>
              <a:pPr/>
              <a:t>2015-09-04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FD57D8-BF58-4E43-9585-399AD6C78F9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lansza PP z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85800" y="2679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 smtClean="0">
                <a:solidFill>
                  <a:srgbClr val="31859C"/>
                </a:solidFill>
                <a:latin typeface="Calibri" pitchFamily="34" charset="0"/>
              </a:rPr>
              <a:t>Sprawa polityczna czy kaprys żony? Czyli rzecz o chrzcie Polski</a:t>
            </a:r>
            <a:endParaRPr lang="pl-PL" sz="4000" b="1" dirty="0">
              <a:solidFill>
                <a:srgbClr val="31859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0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lansza PP p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s://upload.wikimedia.org/wikipedia/commons/9/90/Mieszko_I_of_Polan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322135" cy="4169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475656" y="5589240"/>
            <a:ext cx="18002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Mieszko I</a:t>
            </a:r>
          </a:p>
          <a:p>
            <a:endParaRPr lang="pl-PL" sz="1000" i="1" dirty="0"/>
          </a:p>
        </p:txBody>
      </p:sp>
      <p:sp>
        <p:nvSpPr>
          <p:cNvPr id="7" name="Prostokąt 6"/>
          <p:cNvSpPr/>
          <p:nvPr/>
        </p:nvSpPr>
        <p:spPr>
          <a:xfrm>
            <a:off x="4427984" y="1556792"/>
            <a:ext cx="35283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Calibri" pitchFamily="34" charset="0"/>
              </a:rPr>
              <a:t>Pierwszym historycznym władcą Polski był </a:t>
            </a:r>
            <a:r>
              <a:rPr lang="pl-PL" sz="1400" b="1" dirty="0">
                <a:latin typeface="Calibri" pitchFamily="34" charset="0"/>
              </a:rPr>
              <a:t>Mieszko I. </a:t>
            </a:r>
            <a:endParaRPr lang="pl-PL" sz="1400" b="1" dirty="0" smtClean="0">
              <a:latin typeface="Calibri" pitchFamily="34" charset="0"/>
            </a:endParaRPr>
          </a:p>
          <a:p>
            <a:endParaRPr lang="pl-PL" sz="1400" dirty="0">
              <a:latin typeface="Calibri" pitchFamily="34" charset="0"/>
            </a:endParaRPr>
          </a:p>
          <a:p>
            <a:r>
              <a:rPr lang="pl-PL" sz="1400" dirty="0">
                <a:latin typeface="Calibri" pitchFamily="34" charset="0"/>
              </a:rPr>
              <a:t>Mieszko I był księciem Polan – </a:t>
            </a:r>
            <a:r>
              <a:rPr lang="pl-PL" sz="1400" dirty="0" smtClean="0">
                <a:latin typeface="Calibri" pitchFamily="34" charset="0"/>
              </a:rPr>
              <a:t>największego</a:t>
            </a:r>
          </a:p>
          <a:p>
            <a:r>
              <a:rPr lang="pl-PL" sz="1400" dirty="0" smtClean="0">
                <a:latin typeface="Calibri" pitchFamily="34" charset="0"/>
              </a:rPr>
              <a:t>i </a:t>
            </a:r>
            <a:r>
              <a:rPr lang="pl-PL" sz="1400" dirty="0">
                <a:latin typeface="Calibri" pitchFamily="34" charset="0"/>
              </a:rPr>
              <a:t>najsilniejszego plemienia słowiańskiego na terenie dzisiejszej Polski. Od nazwy tego plemienia pochodzi nazwa Polska. </a:t>
            </a:r>
          </a:p>
          <a:p>
            <a:endParaRPr lang="pl-PL" sz="1400" dirty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Był </a:t>
            </a:r>
            <a:r>
              <a:rPr lang="pl-PL" sz="1400" dirty="0">
                <a:latin typeface="Calibri" pitchFamily="34" charset="0"/>
              </a:rPr>
              <a:t>dobrym </a:t>
            </a:r>
            <a:r>
              <a:rPr lang="pl-PL" sz="1400" dirty="0" smtClean="0">
                <a:latin typeface="Calibri" pitchFamily="34" charset="0"/>
              </a:rPr>
              <a:t>władcą i </a:t>
            </a:r>
            <a:r>
              <a:rPr lang="pl-PL" sz="1400" dirty="0">
                <a:latin typeface="Calibri" pitchFamily="34" charset="0"/>
              </a:rPr>
              <a:t>sprawnym </a:t>
            </a:r>
            <a:r>
              <a:rPr lang="pl-PL" sz="1400" dirty="0" smtClean="0">
                <a:latin typeface="Calibri" pitchFamily="34" charset="0"/>
              </a:rPr>
              <a:t>politykiem, </a:t>
            </a:r>
            <a:r>
              <a:rPr lang="pl-PL" sz="1400" dirty="0">
                <a:latin typeface="Calibri" pitchFamily="34" charset="0"/>
              </a:rPr>
              <a:t>szybko udało mu się przyłączyć kolejne </a:t>
            </a:r>
            <a:r>
              <a:rPr lang="pl-PL" sz="1400" dirty="0" smtClean="0">
                <a:latin typeface="Calibri" pitchFamily="34" charset="0"/>
              </a:rPr>
              <a:t>ziemie.  </a:t>
            </a:r>
            <a:r>
              <a:rPr lang="pl-PL" sz="1400" dirty="0">
                <a:latin typeface="Calibri" pitchFamily="34" charset="0"/>
              </a:rPr>
              <a:t>Rozpoczął budowę </a:t>
            </a:r>
            <a:r>
              <a:rPr lang="pl-PL" sz="1400" dirty="0" err="1" smtClean="0">
                <a:latin typeface="Calibri" pitchFamily="34" charset="0"/>
              </a:rPr>
              <a:t>nowoczesnego,jak</a:t>
            </a:r>
            <a:r>
              <a:rPr lang="pl-PL" sz="1400" dirty="0" smtClean="0">
                <a:latin typeface="Calibri" pitchFamily="34" charset="0"/>
              </a:rPr>
              <a:t> </a:t>
            </a:r>
            <a:r>
              <a:rPr lang="pl-PL" sz="1400" dirty="0">
                <a:latin typeface="Calibri" pitchFamily="34" charset="0"/>
              </a:rPr>
              <a:t>na owe </a:t>
            </a:r>
            <a:r>
              <a:rPr lang="pl-PL" sz="1400" dirty="0" smtClean="0">
                <a:latin typeface="Calibri" pitchFamily="34" charset="0"/>
              </a:rPr>
              <a:t>czasy, </a:t>
            </a:r>
            <a:r>
              <a:rPr lang="pl-PL" sz="1400" dirty="0">
                <a:latin typeface="Calibri" pitchFamily="34" charset="0"/>
              </a:rPr>
              <a:t>państwa. </a:t>
            </a:r>
            <a:endParaRPr lang="pl-PL" sz="1400" dirty="0" smtClean="0">
              <a:latin typeface="Calibri" pitchFamily="34" charset="0"/>
            </a:endParaRPr>
          </a:p>
          <a:p>
            <a:endParaRPr lang="pl-PL" sz="1400" dirty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Skąd wiemy, jakim władcą był Mieszko? Mówią o tym kroniki np. Galla Anonima.</a:t>
            </a:r>
            <a:endParaRPr lang="pl-PL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04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lansza PP p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39552" y="378904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Calibri" pitchFamily="34" charset="0"/>
              </a:rPr>
              <a:t>Anonim zwany Gallem (początek XII w.)</a:t>
            </a:r>
            <a:endParaRPr lang="pl-PL" sz="1400" dirty="0">
              <a:latin typeface="Calibri" pitchFamily="34" charset="0"/>
            </a:endParaRPr>
          </a:p>
          <a:p>
            <a:r>
              <a:rPr lang="pl-PL" sz="1400" dirty="0">
                <a:latin typeface="Calibri" pitchFamily="34" charset="0"/>
              </a:rPr>
              <a:t>Mieszko objąwszy księstwo zaczął dawać dowody zdolności umysłu i siły ciała i coraz częściej napadał ludy sąsiednie. Dotychczas jednak w takich pogrążony był błędach pogaństwa, że według zwyczaju miał </a:t>
            </a:r>
            <a:r>
              <a:rPr lang="pl-PL" sz="1400" dirty="0" smtClean="0">
                <a:latin typeface="Calibri" pitchFamily="34" charset="0"/>
              </a:rPr>
              <a:t>siedem </a:t>
            </a:r>
            <a:r>
              <a:rPr lang="pl-PL" sz="1400" dirty="0">
                <a:latin typeface="Calibri" pitchFamily="34" charset="0"/>
              </a:rPr>
              <a:t>żon. W końcu zażądał za żonę jednej bardzo dobrej chrześcijanki z Czech, imieniem Dobrawa. Lecz ona odmówiła poślubienia go, jeśli nie porzuci owego złego obyczaju, tj. wielożeństwa i nie przyrzeknie zostać chrześcijaninem. Gdy zaś on zgodził się na to, że porzuci ów zwyczaj pogański i przyjmie sakramenty wiary chrześcijańskiej, pani ta przybyła do Polski z wielkim orszakiem dostojników świeckich i duchownych. </a:t>
            </a:r>
            <a:r>
              <a:rPr lang="pl-PL" sz="1400" dirty="0" smtClean="0">
                <a:latin typeface="Calibri" pitchFamily="34" charset="0"/>
              </a:rPr>
              <a:t>(…)</a:t>
            </a:r>
            <a:endParaRPr lang="pl-PL" sz="1400" dirty="0">
              <a:latin typeface="Calibri" pitchFamily="34" charset="0"/>
            </a:endParaRPr>
          </a:p>
          <a:p>
            <a:r>
              <a:rPr lang="pl-PL" sz="1400" dirty="0">
                <a:latin typeface="Calibri" pitchFamily="34" charset="0"/>
              </a:rPr>
              <a:t>Pierwszy więc książę polski Mieszko dostąpił łaski chrztu za sprawą wiernej </a:t>
            </a:r>
            <a:r>
              <a:rPr lang="pl-PL" sz="1400" dirty="0" smtClean="0">
                <a:latin typeface="Calibri" pitchFamily="34" charset="0"/>
              </a:rPr>
              <a:t>żony.</a:t>
            </a:r>
            <a:endParaRPr lang="pl-PL" sz="1400" dirty="0">
              <a:latin typeface="Calibri" pitchFamily="34" charset="0"/>
            </a:endParaRPr>
          </a:p>
        </p:txBody>
      </p:sp>
      <p:pic>
        <p:nvPicPr>
          <p:cNvPr id="4098" name="Picture 2" descr="https://upload.wikimedia.org/wikipedia/commons/9/9b/Ms_zanoyskich_int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2762056" cy="2712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156176" y="1340768"/>
            <a:ext cx="247282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alibri" pitchFamily="34" charset="0"/>
              </a:rPr>
              <a:t>Kronika polska Galla Anonima najstarszy zachowany rękopis</a:t>
            </a:r>
          </a:p>
          <a:p>
            <a:endParaRPr lang="pl-PL" sz="105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lansza PP p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9468543" y="332656"/>
            <a:ext cx="2144953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Wspomniany już Anonim zwany Gallem w </a:t>
            </a:r>
            <a:r>
              <a:rPr lang="pl-PL" sz="1400" i="1" dirty="0"/>
              <a:t>Kronice polskiej</a:t>
            </a:r>
            <a:r>
              <a:rPr lang="pl-PL" sz="1400" dirty="0"/>
              <a:t> w sposób symboliczny przedstawił dzieciństwo księcia Mieszka. Pisał, że Mieszko do siódmego roku życia był niewidomy. Wzrok odzyskał, w sposób cudowny, na uroczystościach związanych ze swymi siódmymi urodzinami. Wydarzenie to zinterpretowano jako zapowiedź wspaniałej przyszłości chłopca, jako władcy, i niezwykłej pomyślności dla kraju pod jego rządami. Kronikarz, jako osoba duchowna, dopisał też, że tak jak Mieszko był ślepy tak i Polska była ślepa, bo nie znała wiary w prawdziwego Boga. Sam Bóg przywrócił Mieszkowi najpierw wzrok cielesny, a potem wzrok duchowy, bo natchnął go przyjęciem wiary chrześcijańskiej.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71599" y="1412776"/>
            <a:ext cx="720080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sz="1400" dirty="0" smtClean="0">
                <a:latin typeface="Calibri" pitchFamily="34" charset="0"/>
              </a:rPr>
              <a:t>Ponieważ państwo Polan było pogańskie, czyli niechrześcijańskie narażone było na najazdy pod pretekstem ewangelizacji.</a:t>
            </a:r>
          </a:p>
          <a:p>
            <a:endParaRPr lang="pl-PL" sz="1400" dirty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Władca pogańskiego państwa nie mógł być koronowany, nie mógł zostać równym innym władcom europejskim królem, gdyż zgody na koronację udzielał papież.</a:t>
            </a:r>
          </a:p>
          <a:p>
            <a:endParaRPr lang="pl-PL" sz="1400" dirty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W pogańskim państwie nie rozwijała się nauka, ponieważ najbardziej wykształconymi ludźmi w tamtym okresie byli księża i zakonnicy.     	</a:t>
            </a:r>
          </a:p>
          <a:p>
            <a:endParaRPr lang="pl-PL" sz="1400" dirty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W związku z tym…</a:t>
            </a:r>
          </a:p>
          <a:p>
            <a:endParaRPr lang="pl-PL" sz="1400" dirty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Mieszko I postanowił przyjąć chrzest. W decyzji tej wspierała go (a według niektórych kronikarzy – np. Galla Anonima wręcz wymogła na nim decyzję) żona – księżniczka czeska Dobrawa. Czechy były już wówczas państwem chrześcijańskim i tę właśnie religię wyznawała księżniczka.</a:t>
            </a:r>
            <a:endParaRPr lang="pl-PL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2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85966198"/>
              </p:ext>
            </p:extLst>
          </p:nvPr>
        </p:nvGraphicFramePr>
        <p:xfrm>
          <a:off x="467544" y="4077072"/>
          <a:ext cx="2808312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Napływ uczonych ludzi do państwa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az 3" descr="Plansza PP p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1600" y="836712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sz="1400" dirty="0" smtClean="0">
                <a:latin typeface="Calibri" pitchFamily="34" charset="0"/>
              </a:rPr>
              <a:t>Była to decyzja o wiele poważniejsza niż decyzja o chrzcie w dzisiejszych czasach.</a:t>
            </a:r>
          </a:p>
          <a:p>
            <a:r>
              <a:rPr lang="pl-PL" sz="1400" dirty="0" smtClean="0">
                <a:latin typeface="Calibri" pitchFamily="34" charset="0"/>
              </a:rPr>
              <a:t>Mieszko I przyjmując chrzest przyjmował go nie tylko we własnym imieniu, ale także w imieniu państwa, w którym obowiązująca była religia władcy. Dlatego należało ją dobrze przemyśleć. Spróbujcie wczuć się w sytuację i pomóżcie Mieszkowi podzielić poniższe argumenty na te, które przemawiają „za” i na te, które przemawiają „przeciwko” podjęciu decyzji o przyjęciu chrztu:</a:t>
            </a:r>
            <a:endParaRPr lang="pl-PL" sz="1400" dirty="0">
              <a:latin typeface="Calibri" pitchFamily="34" charset="0"/>
            </a:endParaRPr>
          </a:p>
        </p:txBody>
      </p:sp>
      <p:graphicFrame>
        <p:nvGraphicFramePr>
          <p:cNvPr id="8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2701215"/>
              </p:ext>
            </p:extLst>
          </p:nvPr>
        </p:nvGraphicFramePr>
        <p:xfrm>
          <a:off x="611560" y="3501008"/>
          <a:ext cx="2808312" cy="731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Niezadowolenie</a:t>
                      </a:r>
                      <a:r>
                        <a:rPr lang="pl-PL" sz="1400" b="0" baseline="0" dirty="0" smtClean="0"/>
                        <a:t> ludzi przywiązanych do swojej starej pogańskiej religii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8001829"/>
              </p:ext>
            </p:extLst>
          </p:nvPr>
        </p:nvGraphicFramePr>
        <p:xfrm>
          <a:off x="1979712" y="2420888"/>
          <a:ext cx="2808312" cy="5760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8312"/>
              </a:tblGrid>
              <a:tr h="576064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Podniesienie znaczenia państwa w Europie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2614662"/>
              </p:ext>
            </p:extLst>
          </p:nvPr>
        </p:nvGraphicFramePr>
        <p:xfrm>
          <a:off x="3779912" y="4221088"/>
          <a:ext cx="2664296" cy="5148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64296"/>
              </a:tblGrid>
              <a:tr h="514856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Możliwość koronacji w przyszłości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5529194"/>
              </p:ext>
            </p:extLst>
          </p:nvPr>
        </p:nvGraphicFramePr>
        <p:xfrm>
          <a:off x="5940152" y="5013176"/>
          <a:ext cx="2808312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Duże koszty uroczystości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425181"/>
              </p:ext>
            </p:extLst>
          </p:nvPr>
        </p:nvGraphicFramePr>
        <p:xfrm>
          <a:off x="718106" y="5229200"/>
          <a:ext cx="2808312" cy="5760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8312"/>
              </a:tblGrid>
              <a:tr h="576064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Uniknięcie najazdów ewangelizacyjnych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014762"/>
              </p:ext>
            </p:extLst>
          </p:nvPr>
        </p:nvGraphicFramePr>
        <p:xfrm>
          <a:off x="3707904" y="5661248"/>
          <a:ext cx="2808312" cy="944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Konieczność odejścia</a:t>
                      </a:r>
                      <a:r>
                        <a:rPr lang="pl-PL" sz="1400" b="0" baseline="0" dirty="0" smtClean="0"/>
                        <a:t> od zwyczajów i religii, w której był wychowany, zerwanie z tradycją rodzinną i plemienną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0439798"/>
              </p:ext>
            </p:extLst>
          </p:nvPr>
        </p:nvGraphicFramePr>
        <p:xfrm>
          <a:off x="5940152" y="3212976"/>
          <a:ext cx="2808312" cy="731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Wyeliminowanie różnic religijnych pomiędzy małżonkami</a:t>
                      </a:r>
                      <a:r>
                        <a:rPr lang="pl-PL" sz="1400" b="0" baseline="0" dirty="0" smtClean="0"/>
                        <a:t> – Mieszkiem i Dobrawą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01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27521644"/>
              </p:ext>
            </p:extLst>
          </p:nvPr>
        </p:nvGraphicFramePr>
        <p:xfrm>
          <a:off x="457200" y="1219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braz 5" descr="Plansza PP p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839" y="0"/>
            <a:ext cx="9144000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99592" y="908720"/>
            <a:ext cx="374441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31859C"/>
                </a:solidFill>
                <a:latin typeface="Calibri" pitchFamily="34" charset="0"/>
              </a:rPr>
              <a:t>PRZEKAZY KRONIKARSKIE A RZECZYWISTOŚĆ</a:t>
            </a:r>
            <a:endParaRPr lang="pl-PL" sz="1400" dirty="0">
              <a:solidFill>
                <a:srgbClr val="31859C"/>
              </a:solidFill>
              <a:latin typeface="Calibri" pitchFamily="34" charset="0"/>
            </a:endParaRPr>
          </a:p>
          <a:p>
            <a:endParaRPr lang="pl-PL" sz="1400" dirty="0" smtClean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Z </a:t>
            </a:r>
            <a:r>
              <a:rPr lang="pl-PL" sz="1400" dirty="0">
                <a:latin typeface="Calibri" pitchFamily="34" charset="0"/>
              </a:rPr>
              <a:t>kronik wynika, że:</a:t>
            </a:r>
          </a:p>
          <a:p>
            <a:r>
              <a:rPr lang="pl-PL" sz="1400" dirty="0">
                <a:latin typeface="Calibri" pitchFamily="34" charset="0"/>
              </a:rPr>
              <a:t>Mieszko </a:t>
            </a:r>
            <a:r>
              <a:rPr lang="pl-PL" sz="1400" dirty="0" smtClean="0">
                <a:latin typeface="Calibri" pitchFamily="34" charset="0"/>
              </a:rPr>
              <a:t>podjął decyzję o przyjęciu chrztu, </a:t>
            </a:r>
            <a:r>
              <a:rPr lang="pl-PL" sz="1400" dirty="0">
                <a:latin typeface="Calibri" pitchFamily="34" charset="0"/>
              </a:rPr>
              <a:t>bo tak życzyła sobie jego żona Dobrawa.</a:t>
            </a:r>
          </a:p>
          <a:p>
            <a:r>
              <a:rPr lang="pl-PL" sz="1400" dirty="0">
                <a:latin typeface="Calibri" pitchFamily="34" charset="0"/>
              </a:rPr>
              <a:t> </a:t>
            </a:r>
          </a:p>
          <a:p>
            <a:r>
              <a:rPr lang="pl-PL" sz="1400" dirty="0">
                <a:latin typeface="Calibri" pitchFamily="34" charset="0"/>
              </a:rPr>
              <a:t>Czy jest to jednak możliwe, aby o tak ważnej kwestii, sprawie politycznej w czasach średniowiecza, zdecydowało jedynie pragnienie księżnej</a:t>
            </a:r>
            <a:r>
              <a:rPr lang="pl-PL" sz="1400" dirty="0" smtClean="0">
                <a:latin typeface="Calibri" pitchFamily="34" charset="0"/>
              </a:rPr>
              <a:t>?</a:t>
            </a:r>
          </a:p>
          <a:p>
            <a:endParaRPr lang="pl-PL" sz="1400" dirty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Zastanówcie się czy pozostałe argumenty przemawiające za przyjęciem chrztu nie były wystarczające, aby wykonać ten krok? </a:t>
            </a:r>
          </a:p>
          <a:p>
            <a:endParaRPr lang="pl-PL" sz="1400" dirty="0" smtClean="0">
              <a:latin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</a:rPr>
              <a:t>Być może zdanie księżniczki Dobrawy było ważne dla Mieszka z całą pewnością jednak sytuacja polityczna i kulturowa państwa Polan wymagała przyjęcia chrześcijaństwa. </a:t>
            </a:r>
            <a:endParaRPr lang="pl-PL" sz="1400" dirty="0"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5122" name="Picture 2" descr="Dobraw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185999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004048" y="5373216"/>
            <a:ext cx="3168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Dobrawa, księżniczka czeska, </a:t>
            </a:r>
          </a:p>
          <a:p>
            <a:pPr algn="ctr"/>
            <a:r>
              <a:rPr lang="pl-PL" sz="1400" dirty="0" smtClean="0"/>
              <a:t>żona Mieszka I</a:t>
            </a:r>
          </a:p>
          <a:p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xmlns="" val="36388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62677309"/>
              </p:ext>
            </p:extLst>
          </p:nvPr>
        </p:nvGraphicFramePr>
        <p:xfrm>
          <a:off x="238086" y="2060848"/>
          <a:ext cx="3412339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12339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Przyłączenie nowych terenów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az 3" descr="Plansza PP p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20309" y="620687"/>
            <a:ext cx="770485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Calibri" pitchFamily="34" charset="0"/>
              </a:rPr>
              <a:t>W czasach Mieszka I państwo Polan zyskało na znaczeniu. Swoim potomkom oddał je o wiele większe i silniejsze niż sam zastał. Część spraw, które udało się Mieszkowi I poprawić była skutkiem chrztu, część natomiast zawdzięczał własnym zdolnościom i staraniom. Z podanych poniżej pozytywnych zmian, które zaszły w państwie Mieszka I wybierzcie te, które Waszym zdaniem miały związek z przyjęciem chrześcijaństwa przez władcę.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/>
              <a:t> </a:t>
            </a:r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7937190"/>
              </p:ext>
            </p:extLst>
          </p:nvPr>
        </p:nvGraphicFramePr>
        <p:xfrm>
          <a:off x="755576" y="2276872"/>
          <a:ext cx="2476088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760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Silny sojusz z Czechami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758716"/>
              </p:ext>
            </p:extLst>
          </p:nvPr>
        </p:nvGraphicFramePr>
        <p:xfrm>
          <a:off x="3419872" y="2132856"/>
          <a:ext cx="2448272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48272"/>
              </a:tblGrid>
              <a:tr h="576064">
                <a:tc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>Włączenie do grona europejskich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</a:rPr>
                        <a:t> władców chrześcijańskich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8244832"/>
              </p:ext>
            </p:extLst>
          </p:nvPr>
        </p:nvGraphicFramePr>
        <p:xfrm>
          <a:off x="6544660" y="2054880"/>
          <a:ext cx="1483724" cy="51002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83724"/>
              </a:tblGrid>
              <a:tr h="510024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Rozwój</a:t>
                      </a:r>
                      <a:r>
                        <a:rPr lang="pl-PL" sz="1400" b="0" baseline="0" dirty="0" smtClean="0"/>
                        <a:t> grodów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8202633"/>
              </p:ext>
            </p:extLst>
          </p:nvPr>
        </p:nvGraphicFramePr>
        <p:xfrm>
          <a:off x="1115616" y="3212976"/>
          <a:ext cx="2664296" cy="518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Wzmocnienie drużyny książęcej,</a:t>
                      </a:r>
                      <a:r>
                        <a:rPr lang="pl-PL" sz="1400" b="0" baseline="0" dirty="0" smtClean="0"/>
                        <a:t> czyli ówczesnego wojska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9118913"/>
              </p:ext>
            </p:extLst>
          </p:nvPr>
        </p:nvGraphicFramePr>
        <p:xfrm>
          <a:off x="683568" y="5373216"/>
          <a:ext cx="3384376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84376"/>
              </a:tblGrid>
              <a:tr h="122639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Zwiększenie</a:t>
                      </a:r>
                      <a:r>
                        <a:rPr lang="pl-PL" sz="1400" b="0" baseline="0" dirty="0" smtClean="0"/>
                        <a:t> bezpieczeństwa państwa poprzez uniknięcie najazdów ewangelizacyjnych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2942300"/>
              </p:ext>
            </p:extLst>
          </p:nvPr>
        </p:nvGraphicFramePr>
        <p:xfrm>
          <a:off x="5220072" y="4509120"/>
          <a:ext cx="2908283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08283"/>
              </a:tblGrid>
              <a:tr h="216024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Powstanie diecezji –ośrodków</a:t>
                      </a:r>
                      <a:r>
                        <a:rPr lang="pl-PL" sz="1400" b="0" baseline="0" dirty="0" smtClean="0"/>
                        <a:t> kościelnych oraz napływ wykształconego kleru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3580593"/>
              </p:ext>
            </p:extLst>
          </p:nvPr>
        </p:nvGraphicFramePr>
        <p:xfrm>
          <a:off x="5076056" y="3212976"/>
          <a:ext cx="2520280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20280"/>
              </a:tblGrid>
              <a:tr h="636911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Zjednoczenie wielu plemion słowiańskich pod władzą</a:t>
                      </a:r>
                      <a:r>
                        <a:rPr lang="pl-PL" sz="1400" b="0" baseline="0" dirty="0" smtClean="0"/>
                        <a:t> jednego księcia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1292016"/>
              </p:ext>
            </p:extLst>
          </p:nvPr>
        </p:nvGraphicFramePr>
        <p:xfrm>
          <a:off x="1907704" y="4293096"/>
          <a:ext cx="2836756" cy="731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3675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Zacieranie</a:t>
                      </a:r>
                      <a:r>
                        <a:rPr lang="pl-PL" sz="1400" b="0" baseline="0" dirty="0" smtClean="0"/>
                        <a:t> różnic religijnych pomiędzy różnymi plemionami zamieszkującymi tereny państwa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7339340"/>
              </p:ext>
            </p:extLst>
          </p:nvPr>
        </p:nvGraphicFramePr>
        <p:xfrm>
          <a:off x="5634211" y="5855641"/>
          <a:ext cx="3074321" cy="518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74321"/>
              </a:tblGrid>
              <a:tr h="0">
                <a:tc>
                  <a:txBody>
                    <a:bodyPr/>
                    <a:lstStyle/>
                    <a:p>
                      <a:r>
                        <a:rPr lang="pl-PL" sz="1400" b="0" dirty="0" smtClean="0"/>
                        <a:t>Otworzenie</a:t>
                      </a:r>
                      <a:r>
                        <a:rPr lang="pl-PL" sz="1400" b="0" baseline="0" dirty="0" smtClean="0"/>
                        <a:t> drogi dla następców do zdobycia korony królewskiej</a:t>
                      </a:r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68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lansza PP konc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3771</TotalTime>
  <Words>690</Words>
  <Application>Microsoft Office PowerPoint</Application>
  <PresentationFormat>Pokaz na ekranie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Początek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Napoleonem przez Europę</dc:title>
  <dc:creator>Przemysław Piotr Damski</dc:creator>
  <cp:lastModifiedBy>AGA</cp:lastModifiedBy>
  <cp:revision>162</cp:revision>
  <dcterms:created xsi:type="dcterms:W3CDTF">2015-06-30T12:34:40Z</dcterms:created>
  <dcterms:modified xsi:type="dcterms:W3CDTF">2015-09-04T20:49:07Z</dcterms:modified>
</cp:coreProperties>
</file>